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0F25-B61D-43BD-8257-BE28772EF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F24FFA-54B0-4706-A4D6-A9647BEC8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7709BF-4D6B-4549-8E71-1F4273F41F30}"/>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5" name="Footer Placeholder 4">
            <a:extLst>
              <a:ext uri="{FF2B5EF4-FFF2-40B4-BE49-F238E27FC236}">
                <a16:creationId xmlns:a16="http://schemas.microsoft.com/office/drawing/2014/main" id="{6E064CB0-E6E3-4523-9038-FA3074976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BD339-CC97-4725-9D82-E870D5EF8AF9}"/>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24817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3150-CC47-46C9-9A5D-B0B5F738C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80FA9-0349-47C5-8232-AA70C6E8AC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8475B-116D-4F6A-92E6-3DF6F49CD193}"/>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5" name="Footer Placeholder 4">
            <a:extLst>
              <a:ext uri="{FF2B5EF4-FFF2-40B4-BE49-F238E27FC236}">
                <a16:creationId xmlns:a16="http://schemas.microsoft.com/office/drawing/2014/main" id="{86587D1F-2D56-4E1A-8509-68295FF1A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3F2FE-8551-4E26-A932-D0A6B6D55BB3}"/>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32167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DDDCD-1A89-42E6-AE31-9FF33D23F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9CAD77-6E57-4B99-AE3D-913C88D317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7EF00-8913-42FE-9E7D-A86E06A86985}"/>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5" name="Footer Placeholder 4">
            <a:extLst>
              <a:ext uri="{FF2B5EF4-FFF2-40B4-BE49-F238E27FC236}">
                <a16:creationId xmlns:a16="http://schemas.microsoft.com/office/drawing/2014/main" id="{EAB4C968-1CE9-4A6F-93FC-DFF4105F0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8C936-DAB9-4CE6-BED9-232823E8F785}"/>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363537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5BB7-11BA-4540-A6D7-60180F9E2D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FA5CF-2B4B-4771-AA99-2874A96443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60782-3184-4FF3-AD53-5F8EDB3D5E63}"/>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5" name="Footer Placeholder 4">
            <a:extLst>
              <a:ext uri="{FF2B5EF4-FFF2-40B4-BE49-F238E27FC236}">
                <a16:creationId xmlns:a16="http://schemas.microsoft.com/office/drawing/2014/main" id="{CF6672D3-B7C2-4A3B-8768-03BB3CC46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1D077-03B7-4B03-BE3D-572BCF963CCB}"/>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314072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F542-DD80-4F44-91A7-1FAE0DEC3D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EC98F-C0D0-4E37-9C4F-F35BFC55C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A966A4-6C1F-4446-B7E1-6377D4C5E7AD}"/>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5" name="Footer Placeholder 4">
            <a:extLst>
              <a:ext uri="{FF2B5EF4-FFF2-40B4-BE49-F238E27FC236}">
                <a16:creationId xmlns:a16="http://schemas.microsoft.com/office/drawing/2014/main" id="{A119C783-29C5-4EF4-863E-6E7D90D30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7DB28-E35F-4999-9EB4-8F3144BD1DC9}"/>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207664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2DAD-BC7C-4C45-BA92-4D2A87E39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63399-621C-4349-A743-29C99DC8BE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D25C33-10FC-4772-8DAB-89B8A8EBF5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56BFD-A853-4FD3-A007-BCD691430329}"/>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6" name="Footer Placeholder 5">
            <a:extLst>
              <a:ext uri="{FF2B5EF4-FFF2-40B4-BE49-F238E27FC236}">
                <a16:creationId xmlns:a16="http://schemas.microsoft.com/office/drawing/2014/main" id="{B97E38E4-024D-4BA0-B478-252CCBD0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1ED40-D6AE-47F8-9D3A-414ED34875F8}"/>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415423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4F8E5-AAB8-4B71-BCD9-D670AFD35C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0CC004-F1C0-4D10-9067-D4CC9C74A2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EDF6E6-347C-4695-9B41-229FC437E6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243D22-C6FB-4A69-933C-C05DB7C88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CC0276-C6F1-481F-B016-006CDCCDE4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7C2FE-3C71-4356-9417-28BEDEE4E01E}"/>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8" name="Footer Placeholder 7">
            <a:extLst>
              <a:ext uri="{FF2B5EF4-FFF2-40B4-BE49-F238E27FC236}">
                <a16:creationId xmlns:a16="http://schemas.microsoft.com/office/drawing/2014/main" id="{72DBEADC-E435-422C-B3A1-232D8B76FC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767B7D-2F20-43E2-80C1-A80C75F75C6A}"/>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246742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BB66-BEE5-4C76-8834-27BD5ACCD9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867B91-68AB-48F3-93B4-4B4A6C750E35}"/>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4" name="Footer Placeholder 3">
            <a:extLst>
              <a:ext uri="{FF2B5EF4-FFF2-40B4-BE49-F238E27FC236}">
                <a16:creationId xmlns:a16="http://schemas.microsoft.com/office/drawing/2014/main" id="{669F4B73-9285-4905-8A78-25E9DC200F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F64CAE-300D-4CF2-AE0B-6F5688BDFC8D}"/>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396813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0CC25-4B79-4780-AA4F-64065AC318E8}"/>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3" name="Footer Placeholder 2">
            <a:extLst>
              <a:ext uri="{FF2B5EF4-FFF2-40B4-BE49-F238E27FC236}">
                <a16:creationId xmlns:a16="http://schemas.microsoft.com/office/drawing/2014/main" id="{51771EF3-6074-4EA0-8FF6-D2D0FF714C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1CA49-600A-405B-ACBB-D8415655201A}"/>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45199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19E2-70E7-4ED0-82E2-4325010BD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D7B744-B9B3-4ACE-A492-4625B9B72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B7DF6B-9EB4-4C60-9FCB-FEF6DE418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701E94-F3EF-4BA7-8CEA-5393D340CB29}"/>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6" name="Footer Placeholder 5">
            <a:extLst>
              <a:ext uri="{FF2B5EF4-FFF2-40B4-BE49-F238E27FC236}">
                <a16:creationId xmlns:a16="http://schemas.microsoft.com/office/drawing/2014/main" id="{426BC86F-9604-42C7-B079-15D2476DD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0F740-BE02-48E3-92EB-D2E4725EB6F9}"/>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28963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216D-A226-49E7-9777-C4C89AD2C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7CAD79-445C-46E4-A2B4-B34128629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BF612C-CCC2-4D26-B8F0-9CF5590C2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B12151-7EA7-491F-BC7A-878025EDC627}"/>
              </a:ext>
            </a:extLst>
          </p:cNvPr>
          <p:cNvSpPr>
            <a:spLocks noGrp="1"/>
          </p:cNvSpPr>
          <p:nvPr>
            <p:ph type="dt" sz="half" idx="10"/>
          </p:nvPr>
        </p:nvSpPr>
        <p:spPr/>
        <p:txBody>
          <a:bodyPr/>
          <a:lstStyle/>
          <a:p>
            <a:fld id="{93CAB04B-23C1-4EBD-831D-A13AAFCE032F}" type="datetimeFigureOut">
              <a:rPr lang="en-US" smtClean="0"/>
              <a:t>2/11/2024</a:t>
            </a:fld>
            <a:endParaRPr lang="en-US"/>
          </a:p>
        </p:txBody>
      </p:sp>
      <p:sp>
        <p:nvSpPr>
          <p:cNvPr id="6" name="Footer Placeholder 5">
            <a:extLst>
              <a:ext uri="{FF2B5EF4-FFF2-40B4-BE49-F238E27FC236}">
                <a16:creationId xmlns:a16="http://schemas.microsoft.com/office/drawing/2014/main" id="{AB7634C3-72E7-459D-86F3-EBCA1C15E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ECFB4-3E01-4A7A-91C8-14FDCD501601}"/>
              </a:ext>
            </a:extLst>
          </p:cNvPr>
          <p:cNvSpPr>
            <a:spLocks noGrp="1"/>
          </p:cNvSpPr>
          <p:nvPr>
            <p:ph type="sldNum" sz="quarter" idx="12"/>
          </p:nvPr>
        </p:nvSpPr>
        <p:spPr/>
        <p:txBody>
          <a:bodyPr/>
          <a:lstStyle/>
          <a:p>
            <a:fld id="{0B48EF2C-CC72-4A9E-AB34-74142CB9F675}" type="slidenum">
              <a:rPr lang="en-US" smtClean="0"/>
              <a:t>‹#›</a:t>
            </a:fld>
            <a:endParaRPr lang="en-US"/>
          </a:p>
        </p:txBody>
      </p:sp>
    </p:spTree>
    <p:extLst>
      <p:ext uri="{BB962C8B-B14F-4D97-AF65-F5344CB8AC3E}">
        <p14:creationId xmlns:p14="http://schemas.microsoft.com/office/powerpoint/2010/main" val="205416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48A76-7335-46D5-8B6E-37343DE3C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4D98E7-3E5C-40A8-9951-CFB0D1EF4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12EE1-E2FA-49AE-B13A-7B9E1ECAE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AB04B-23C1-4EBD-831D-A13AAFCE032F}" type="datetimeFigureOut">
              <a:rPr lang="en-US" smtClean="0"/>
              <a:t>2/11/2024</a:t>
            </a:fld>
            <a:endParaRPr lang="en-US"/>
          </a:p>
        </p:txBody>
      </p:sp>
      <p:sp>
        <p:nvSpPr>
          <p:cNvPr id="5" name="Footer Placeholder 4">
            <a:extLst>
              <a:ext uri="{FF2B5EF4-FFF2-40B4-BE49-F238E27FC236}">
                <a16:creationId xmlns:a16="http://schemas.microsoft.com/office/drawing/2014/main" id="{8A8B4DEC-6AEB-4D0E-A70C-3A27F36B2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BAC692-910C-48AA-876A-FEEB14E38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8EF2C-CC72-4A9E-AB34-74142CB9F675}" type="slidenum">
              <a:rPr lang="en-US" smtClean="0"/>
              <a:t>‹#›</a:t>
            </a:fld>
            <a:endParaRPr lang="en-US"/>
          </a:p>
        </p:txBody>
      </p:sp>
    </p:spTree>
    <p:extLst>
      <p:ext uri="{BB962C8B-B14F-4D97-AF65-F5344CB8AC3E}">
        <p14:creationId xmlns:p14="http://schemas.microsoft.com/office/powerpoint/2010/main" val="195461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0549-57A0-456B-857F-28A0A184F0AA}"/>
              </a:ext>
            </a:extLst>
          </p:cNvPr>
          <p:cNvSpPr>
            <a:spLocks noGrp="1"/>
          </p:cNvSpPr>
          <p:nvPr>
            <p:ph type="ctrTitle"/>
          </p:nvPr>
        </p:nvSpPr>
        <p:spPr>
          <a:xfrm>
            <a:off x="1524000" y="2271989"/>
            <a:ext cx="9144000" cy="1157011"/>
          </a:xfrm>
        </p:spPr>
        <p:txBody>
          <a:bodyPr>
            <a:normAutofit fontScale="90000"/>
          </a:bodyPr>
          <a:lstStyle/>
          <a:p>
            <a:r>
              <a:rPr lang="en-US" dirty="0"/>
              <a:t>CLASS IX </a:t>
            </a:r>
            <a:br>
              <a:rPr lang="en-US" dirty="0"/>
            </a:br>
            <a:r>
              <a:rPr lang="en-US" dirty="0"/>
              <a:t>ARTIFICIAL INTELLIGENCE</a:t>
            </a:r>
            <a:br>
              <a:rPr lang="en-US" dirty="0"/>
            </a:br>
            <a:r>
              <a:rPr lang="en-US" dirty="0" smtClean="0"/>
              <a:t>PART A</a:t>
            </a:r>
            <a:endParaRPr lang="en-US" dirty="0"/>
          </a:p>
        </p:txBody>
      </p:sp>
      <p:sp>
        <p:nvSpPr>
          <p:cNvPr id="3" name="Subtitle 2">
            <a:extLst>
              <a:ext uri="{FF2B5EF4-FFF2-40B4-BE49-F238E27FC236}">
                <a16:creationId xmlns:a16="http://schemas.microsoft.com/office/drawing/2014/main" id="{43AE2202-4F76-4DCF-ACB1-F8A787FF1FF7}"/>
              </a:ext>
            </a:extLst>
          </p:cNvPr>
          <p:cNvSpPr>
            <a:spLocks noGrp="1"/>
          </p:cNvSpPr>
          <p:nvPr>
            <p:ph type="subTitle" idx="1"/>
          </p:nvPr>
        </p:nvSpPr>
        <p:spPr>
          <a:xfrm>
            <a:off x="1524000" y="3429000"/>
            <a:ext cx="9144000" cy="1655762"/>
          </a:xfrm>
        </p:spPr>
        <p:txBody>
          <a:bodyPr>
            <a:normAutofit/>
          </a:bodyPr>
          <a:lstStyle/>
          <a:p>
            <a:r>
              <a:rPr lang="en-US" sz="4800" dirty="0"/>
              <a:t>UNIT-2: </a:t>
            </a:r>
            <a:r>
              <a:rPr lang="en-US" sz="4800" dirty="0" smtClean="0"/>
              <a:t>SELF-MANAGEMENT SKILLS</a:t>
            </a:r>
            <a:endParaRPr lang="en-US" sz="4800" dirty="0"/>
          </a:p>
        </p:txBody>
      </p:sp>
    </p:spTree>
    <p:extLst>
      <p:ext uri="{BB962C8B-B14F-4D97-AF65-F5344CB8AC3E}">
        <p14:creationId xmlns:p14="http://schemas.microsoft.com/office/powerpoint/2010/main" val="58511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7364A-137A-46BE-9DFF-0FAAAD0AAA13}"/>
              </a:ext>
            </a:extLst>
          </p:cNvPr>
          <p:cNvSpPr/>
          <p:nvPr/>
        </p:nvSpPr>
        <p:spPr>
          <a:xfrm>
            <a:off x="251791" y="320791"/>
            <a:ext cx="11370365" cy="5447645"/>
          </a:xfrm>
          <a:prstGeom prst="rect">
            <a:avLst/>
          </a:prstGeom>
        </p:spPr>
        <p:txBody>
          <a:bodyPr wrap="square">
            <a:spAutoFit/>
          </a:bodyPr>
          <a:lstStyle/>
          <a:p>
            <a:r>
              <a:rPr lang="en-US" sz="2400" b="1" dirty="0" smtClean="0">
                <a:solidFill>
                  <a:srgbClr val="FF0000"/>
                </a:solidFill>
              </a:rPr>
              <a:t>1.INTRODUCTION</a:t>
            </a:r>
            <a:r>
              <a:rPr lang="en-US" sz="2400" b="1" dirty="0">
                <a:solidFill>
                  <a:srgbClr val="FF0000"/>
                </a:solidFill>
              </a:rPr>
              <a:t>:</a:t>
            </a:r>
          </a:p>
          <a:p>
            <a:r>
              <a:rPr lang="en-US" dirty="0"/>
              <a:t>Self-Management Skills Self-management, which is also referred to as ‘self control’ or ‘self-regulation’, is the ability to regulate one’s emotions, thoughts, and behavior effectively in different situations. </a:t>
            </a:r>
          </a:p>
          <a:p>
            <a:endParaRPr lang="en-US" dirty="0"/>
          </a:p>
          <a:p>
            <a:r>
              <a:rPr lang="en-US" dirty="0"/>
              <a:t>This includes motivating oneself, and setting and working towards personal and academic goals.</a:t>
            </a:r>
          </a:p>
          <a:p>
            <a:endParaRPr lang="en-US" dirty="0"/>
          </a:p>
          <a:p>
            <a:r>
              <a:rPr lang="en-US" dirty="0"/>
              <a:t>Self-management involves understanding yourself, understanding what your interests and abilities are, having a positive attitude and grooming yourself in order to develop self-confidence.</a:t>
            </a:r>
          </a:p>
          <a:p>
            <a:endParaRPr lang="en-US" dirty="0"/>
          </a:p>
          <a:p>
            <a:r>
              <a:rPr lang="en-US" dirty="0"/>
              <a:t> Self-management can also help in: </a:t>
            </a:r>
          </a:p>
          <a:p>
            <a:r>
              <a:rPr lang="en-US" dirty="0"/>
              <a:t>• developing good habits </a:t>
            </a:r>
          </a:p>
          <a:p>
            <a:r>
              <a:rPr lang="en-US" dirty="0"/>
              <a:t>• overcoming bad habits </a:t>
            </a:r>
          </a:p>
          <a:p>
            <a:r>
              <a:rPr lang="en-US" dirty="0"/>
              <a:t>• reaching your goals </a:t>
            </a:r>
          </a:p>
          <a:p>
            <a:r>
              <a:rPr lang="en-US" dirty="0"/>
              <a:t>• overcoming challenges and difficulties</a:t>
            </a:r>
          </a:p>
          <a:p>
            <a:endParaRPr lang="en-US" dirty="0"/>
          </a:p>
          <a:p>
            <a:r>
              <a:rPr lang="en-US" dirty="0"/>
              <a:t>Being able to manage yourself helps you to avoid stress and provides opportunities </a:t>
            </a:r>
          </a:p>
          <a:p>
            <a:r>
              <a:rPr lang="en-US" dirty="0"/>
              <a:t>to get involved in fun activities. </a:t>
            </a:r>
          </a:p>
          <a:p>
            <a:endParaRPr lang="en-US" dirty="0"/>
          </a:p>
          <a:p>
            <a:endParaRPr lang="en-US" dirty="0"/>
          </a:p>
        </p:txBody>
      </p:sp>
      <p:pic>
        <p:nvPicPr>
          <p:cNvPr id="4" name="Picture 3">
            <a:extLst>
              <a:ext uri="{FF2B5EF4-FFF2-40B4-BE49-F238E27FC236}">
                <a16:creationId xmlns:a16="http://schemas.microsoft.com/office/drawing/2014/main" id="{B8B75C98-60BC-4C34-A81B-E10226663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749" y="2915826"/>
            <a:ext cx="3475460" cy="2915131"/>
          </a:xfrm>
          <a:prstGeom prst="rect">
            <a:avLst/>
          </a:prstGeom>
        </p:spPr>
      </p:pic>
      <p:sp>
        <p:nvSpPr>
          <p:cNvPr id="5" name="Rectangle 4">
            <a:extLst>
              <a:ext uri="{FF2B5EF4-FFF2-40B4-BE49-F238E27FC236}">
                <a16:creationId xmlns:a16="http://schemas.microsoft.com/office/drawing/2014/main" id="{1504E3E9-ABB6-46D8-8063-BF8F1703DC7C}"/>
              </a:ext>
            </a:extLst>
          </p:cNvPr>
          <p:cNvSpPr/>
          <p:nvPr/>
        </p:nvSpPr>
        <p:spPr>
          <a:xfrm>
            <a:off x="9591574" y="6000787"/>
            <a:ext cx="1221809" cy="369332"/>
          </a:xfrm>
          <a:prstGeom prst="rect">
            <a:avLst/>
          </a:prstGeom>
        </p:spPr>
        <p:txBody>
          <a:bodyPr wrap="none">
            <a:spAutoFit/>
          </a:bodyPr>
          <a:lstStyle/>
          <a:p>
            <a:r>
              <a:rPr lang="en-US" dirty="0"/>
              <a:t>Who Am I?</a:t>
            </a:r>
          </a:p>
        </p:txBody>
      </p:sp>
    </p:spTree>
    <p:extLst>
      <p:ext uri="{BB962C8B-B14F-4D97-AF65-F5344CB8AC3E}">
        <p14:creationId xmlns:p14="http://schemas.microsoft.com/office/powerpoint/2010/main" val="175929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069" y="26126"/>
            <a:ext cx="6096000" cy="769441"/>
          </a:xfrm>
          <a:prstGeom prst="rect">
            <a:avLst/>
          </a:prstGeom>
        </p:spPr>
        <p:txBody>
          <a:bodyPr>
            <a:spAutoFit/>
          </a:bodyPr>
          <a:lstStyle/>
          <a:p>
            <a:endParaRPr lang="en-US" sz="2000" dirty="0">
              <a:solidFill>
                <a:srgbClr val="FF0000"/>
              </a:solidFill>
              <a:latin typeface="Arial" panose="020B0604020202020204" pitchFamily="34" charset="0"/>
            </a:endParaRPr>
          </a:p>
          <a:p>
            <a:r>
              <a:rPr lang="en-US" sz="2400" b="1" dirty="0" smtClean="0">
                <a:solidFill>
                  <a:srgbClr val="FF0000"/>
                </a:solidFill>
                <a:latin typeface="Arial" panose="020B0604020202020204" pitchFamily="34" charset="0"/>
              </a:rPr>
              <a:t>2. Positive </a:t>
            </a:r>
            <a:r>
              <a:rPr lang="en-US" sz="2400" b="1" dirty="0">
                <a:solidFill>
                  <a:srgbClr val="FF0000"/>
                </a:solidFill>
                <a:latin typeface="Arial" panose="020B0604020202020204" pitchFamily="34" charset="0"/>
              </a:rPr>
              <a:t>Results of Self-Management </a:t>
            </a:r>
            <a:endParaRPr lang="en-US" sz="2400" dirty="0">
              <a:solidFill>
                <a:srgbClr val="FF0000"/>
              </a:solidFill>
              <a:latin typeface="Arial" panose="020B0604020202020204" pitchFamily="34" charset="0"/>
            </a:endParaRPr>
          </a:p>
        </p:txBody>
      </p:sp>
      <p:sp>
        <p:nvSpPr>
          <p:cNvPr id="3" name="Rectangle 2"/>
          <p:cNvSpPr/>
          <p:nvPr/>
        </p:nvSpPr>
        <p:spPr>
          <a:xfrm>
            <a:off x="-1" y="497222"/>
            <a:ext cx="8974183" cy="6863417"/>
          </a:xfrm>
          <a:prstGeom prst="rect">
            <a:avLst/>
          </a:prstGeom>
        </p:spPr>
        <p:txBody>
          <a:bodyPr wrap="square">
            <a:spAutoFit/>
          </a:bodyPr>
          <a:lstStyle/>
          <a:p>
            <a:endParaRPr lang="en-US" sz="2000" dirty="0"/>
          </a:p>
          <a:p>
            <a:r>
              <a:rPr lang="en-US" sz="2000" dirty="0"/>
              <a:t>• It guides individuals to </a:t>
            </a:r>
            <a:r>
              <a:rPr lang="en-US" sz="2000" b="1" dirty="0"/>
              <a:t>self-monitor</a:t>
            </a:r>
            <a:r>
              <a:rPr lang="en-US" sz="2000" dirty="0"/>
              <a:t> their conduct and </a:t>
            </a:r>
            <a:r>
              <a:rPr lang="en-US" sz="2000" dirty="0" smtClean="0"/>
              <a:t>behavior.</a:t>
            </a:r>
            <a:r>
              <a:rPr lang="en-US" sz="2000" dirty="0"/>
              <a:t> Students, once become aware that they are responsible for their behavior, they become pro-active. </a:t>
            </a:r>
            <a:endParaRPr lang="en-US" sz="2000" dirty="0" smtClean="0"/>
          </a:p>
          <a:p>
            <a:pPr lvl="2"/>
            <a:r>
              <a:rPr lang="en-US" sz="2000" dirty="0" smtClean="0"/>
              <a:t>o </a:t>
            </a:r>
            <a:r>
              <a:rPr lang="en-US" sz="2000" dirty="0"/>
              <a:t>Prepares individual to complete the task independently. </a:t>
            </a:r>
          </a:p>
          <a:p>
            <a:pPr lvl="2"/>
            <a:r>
              <a:rPr lang="en-US" sz="2000" dirty="0"/>
              <a:t>o Instills ownership to the task and the consequences amongst individuals. </a:t>
            </a:r>
            <a:endParaRPr lang="en-US" sz="2000" dirty="0" smtClean="0"/>
          </a:p>
          <a:p>
            <a:endParaRPr lang="en-US" sz="2000" dirty="0"/>
          </a:p>
          <a:p>
            <a:pPr marL="285750" indent="-285750">
              <a:buFont typeface="Arial" panose="020B0604020202020204" pitchFamily="34" charset="0"/>
              <a:buChar char="•"/>
            </a:pPr>
            <a:r>
              <a:rPr lang="en-US" sz="2000" dirty="0" smtClean="0"/>
              <a:t>Helps </a:t>
            </a:r>
            <a:r>
              <a:rPr lang="en-US" sz="2000" dirty="0"/>
              <a:t>in setting individual goals </a:t>
            </a:r>
            <a:r>
              <a:rPr lang="en-US" sz="2000" dirty="0" smtClean="0"/>
              <a:t>. </a:t>
            </a:r>
            <a:r>
              <a:rPr lang="en-US" sz="2000" dirty="0"/>
              <a:t>Self-management makes individuals realize that they need to do course correction by themselves if they do not get desired goals. Once the goals are achieved as desired, it also motivates individuals. </a:t>
            </a:r>
          </a:p>
          <a:p>
            <a:pPr marL="1200150" lvl="2" indent="-285750">
              <a:buFont typeface="Courier New" panose="02070309020205020404" pitchFamily="49" charset="0"/>
              <a:buChar char="o"/>
            </a:pPr>
            <a:r>
              <a:rPr lang="en-US" sz="2000" dirty="0" smtClean="0"/>
              <a:t>Directs </a:t>
            </a:r>
            <a:r>
              <a:rPr lang="en-US" sz="2000" dirty="0"/>
              <a:t>evaluation of performance, objective resetting </a:t>
            </a:r>
            <a:r>
              <a:rPr lang="en-US" sz="2000" dirty="0" smtClean="0"/>
              <a:t> and </a:t>
            </a:r>
            <a:r>
              <a:rPr lang="en-US" sz="2000" dirty="0"/>
              <a:t>enhances self-esteem. </a:t>
            </a:r>
          </a:p>
          <a:p>
            <a:pPr marL="1200150" lvl="2" indent="-285750">
              <a:buFont typeface="Courier New" panose="02070309020205020404" pitchFamily="49" charset="0"/>
              <a:buChar char="o"/>
            </a:pPr>
            <a:r>
              <a:rPr lang="en-US" sz="2000" dirty="0"/>
              <a:t>It helps in </a:t>
            </a:r>
            <a:r>
              <a:rPr lang="en-US" sz="2000" b="1" dirty="0"/>
              <a:t>self-evaluation</a:t>
            </a:r>
            <a:r>
              <a:rPr lang="en-US" sz="2000" dirty="0"/>
              <a:t> </a:t>
            </a:r>
          </a:p>
          <a:p>
            <a:endParaRPr lang="en-US" sz="2000" dirty="0"/>
          </a:p>
          <a:p>
            <a:pPr marL="285750" indent="-285750">
              <a:buFont typeface="Arial" panose="020B0604020202020204" pitchFamily="34" charset="0"/>
              <a:buChar char="•"/>
            </a:pPr>
            <a:r>
              <a:rPr lang="en-US" sz="2000" dirty="0"/>
              <a:t>It leads to </a:t>
            </a:r>
            <a:r>
              <a:rPr lang="en-US" sz="2000" b="1" dirty="0"/>
              <a:t>self – reinforcement </a:t>
            </a:r>
            <a:r>
              <a:rPr lang="en-US" sz="2000" dirty="0"/>
              <a:t>of positive behavior </a:t>
            </a:r>
            <a:r>
              <a:rPr lang="en-US" sz="2000" dirty="0" smtClean="0"/>
              <a:t>. Self-management </a:t>
            </a:r>
            <a:r>
              <a:rPr lang="en-US" sz="2000" dirty="0"/>
              <a:t>reinforces appropriate behavior of students as per the time, situation and people involved. It motivates individuals to take up right things and refrains from getting indulged into negative things, keeping long term consequences in focus. </a:t>
            </a:r>
            <a:endParaRPr lang="en-US" sz="2000" dirty="0" smtClean="0"/>
          </a:p>
          <a:p>
            <a:endParaRPr lang="en-US" sz="2000" dirty="0"/>
          </a:p>
          <a:p>
            <a:pPr lvl="2"/>
            <a:r>
              <a:rPr lang="en-US" sz="2000" dirty="0"/>
              <a:t>o Enforces self-learning for goal achievement </a:t>
            </a:r>
          </a:p>
          <a:p>
            <a:pPr lvl="2"/>
            <a:r>
              <a:rPr lang="en-US" sz="2000" dirty="0"/>
              <a:t>o Self-reliance is enhanced and which reinforces the behavior. </a:t>
            </a:r>
          </a:p>
          <a:p>
            <a:endParaRPr lang="en-US" sz="2000" dirty="0"/>
          </a:p>
          <a:p>
            <a:endParaRPr lang="en-US" sz="2000" dirty="0" smtClean="0"/>
          </a:p>
        </p:txBody>
      </p:sp>
      <p:pic>
        <p:nvPicPr>
          <p:cNvPr id="4" name="Picture 3"/>
          <p:cNvPicPr>
            <a:picLocks noChangeAspect="1"/>
          </p:cNvPicPr>
          <p:nvPr/>
        </p:nvPicPr>
        <p:blipFill>
          <a:blip r:embed="rId2"/>
          <a:stretch>
            <a:fillRect/>
          </a:stretch>
        </p:blipFill>
        <p:spPr>
          <a:xfrm>
            <a:off x="8810625" y="1271179"/>
            <a:ext cx="3381375" cy="2800350"/>
          </a:xfrm>
          <a:prstGeom prst="rect">
            <a:avLst/>
          </a:prstGeom>
        </p:spPr>
      </p:pic>
    </p:spTree>
    <p:extLst>
      <p:ext uri="{BB962C8B-B14F-4D97-AF65-F5344CB8AC3E}">
        <p14:creationId xmlns:p14="http://schemas.microsoft.com/office/powerpoint/2010/main" val="129129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18BAB9-D4E9-4134-9CCA-553D32D43ED8}"/>
              </a:ext>
            </a:extLst>
          </p:cNvPr>
          <p:cNvSpPr/>
          <p:nvPr/>
        </p:nvSpPr>
        <p:spPr>
          <a:xfrm>
            <a:off x="252697" y="130073"/>
            <a:ext cx="6280630" cy="461665"/>
          </a:xfrm>
          <a:prstGeom prst="rect">
            <a:avLst/>
          </a:prstGeom>
        </p:spPr>
        <p:txBody>
          <a:bodyPr wrap="none">
            <a:spAutoFit/>
          </a:bodyPr>
          <a:lstStyle/>
          <a:p>
            <a:r>
              <a:rPr lang="en-US" sz="2400" b="1" dirty="0" smtClean="0">
                <a:solidFill>
                  <a:srgbClr val="FF0000"/>
                </a:solidFill>
              </a:rPr>
              <a:t>3. Self-management </a:t>
            </a:r>
            <a:r>
              <a:rPr lang="en-US" sz="2400" b="1" dirty="0">
                <a:solidFill>
                  <a:srgbClr val="FF0000"/>
                </a:solidFill>
              </a:rPr>
              <a:t>skills include the following:</a:t>
            </a:r>
          </a:p>
        </p:txBody>
      </p:sp>
      <p:pic>
        <p:nvPicPr>
          <p:cNvPr id="4" name="Picture 3">
            <a:extLst>
              <a:ext uri="{FF2B5EF4-FFF2-40B4-BE49-F238E27FC236}">
                <a16:creationId xmlns:a16="http://schemas.microsoft.com/office/drawing/2014/main" id="{643D28E2-1D39-4AD4-93B5-1F45114FA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160" y="594753"/>
            <a:ext cx="6883679" cy="3029403"/>
          </a:xfrm>
          <a:prstGeom prst="rect">
            <a:avLst/>
          </a:prstGeom>
        </p:spPr>
      </p:pic>
      <p:pic>
        <p:nvPicPr>
          <p:cNvPr id="6" name="Picture 5">
            <a:extLst>
              <a:ext uri="{FF2B5EF4-FFF2-40B4-BE49-F238E27FC236}">
                <a16:creationId xmlns:a16="http://schemas.microsoft.com/office/drawing/2014/main" id="{46E0803E-9979-40D4-A5D2-0383D3813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159" y="3719504"/>
            <a:ext cx="6883679" cy="3008423"/>
          </a:xfrm>
          <a:prstGeom prst="rect">
            <a:avLst/>
          </a:prstGeom>
        </p:spPr>
      </p:pic>
    </p:spTree>
    <p:extLst>
      <p:ext uri="{BB962C8B-B14F-4D97-AF65-F5344CB8AC3E}">
        <p14:creationId xmlns:p14="http://schemas.microsoft.com/office/powerpoint/2010/main" val="37205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38820-CCA1-4A5A-A6B2-D5D6A287E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424" y="482932"/>
            <a:ext cx="7120359" cy="1727290"/>
          </a:xfrm>
          <a:prstGeom prst="rect">
            <a:avLst/>
          </a:prstGeom>
        </p:spPr>
      </p:pic>
      <p:sp>
        <p:nvSpPr>
          <p:cNvPr id="10" name="Rectangle 9">
            <a:extLst>
              <a:ext uri="{FF2B5EF4-FFF2-40B4-BE49-F238E27FC236}">
                <a16:creationId xmlns:a16="http://schemas.microsoft.com/office/drawing/2014/main" id="{D26CC48D-FD5E-41EC-9A43-E27D7CEC8C38}"/>
              </a:ext>
            </a:extLst>
          </p:cNvPr>
          <p:cNvSpPr/>
          <p:nvPr/>
        </p:nvSpPr>
        <p:spPr>
          <a:xfrm>
            <a:off x="286170" y="2581725"/>
            <a:ext cx="3836243" cy="369332"/>
          </a:xfrm>
          <a:prstGeom prst="rect">
            <a:avLst/>
          </a:prstGeom>
        </p:spPr>
        <p:txBody>
          <a:bodyPr wrap="none">
            <a:spAutoFit/>
          </a:bodyPr>
          <a:lstStyle/>
          <a:p>
            <a:r>
              <a:rPr lang="en-US" b="1" dirty="0"/>
              <a:t>STRENGTH AND WEAKNESS ANALYSIS:</a:t>
            </a:r>
          </a:p>
        </p:txBody>
      </p:sp>
      <p:sp>
        <p:nvSpPr>
          <p:cNvPr id="11" name="Rectangle 10">
            <a:extLst>
              <a:ext uri="{FF2B5EF4-FFF2-40B4-BE49-F238E27FC236}">
                <a16:creationId xmlns:a16="http://schemas.microsoft.com/office/drawing/2014/main" id="{06D0D0DA-0950-4362-B6DE-9FC8513A1254}"/>
              </a:ext>
            </a:extLst>
          </p:cNvPr>
          <p:cNvSpPr/>
          <p:nvPr/>
        </p:nvSpPr>
        <p:spPr>
          <a:xfrm>
            <a:off x="286169" y="3014005"/>
            <a:ext cx="11813065" cy="923330"/>
          </a:xfrm>
          <a:prstGeom prst="rect">
            <a:avLst/>
          </a:prstGeom>
        </p:spPr>
        <p:txBody>
          <a:bodyPr wrap="square">
            <a:spAutoFit/>
          </a:bodyPr>
          <a:lstStyle/>
          <a:p>
            <a:r>
              <a:rPr lang="en-US" dirty="0"/>
              <a:t>Knowing what you do well or not so well, will help you in converting your weaknesses into strengths and strengths into an exceptional performance. The strength and weakness analysis helps you in this process. Strength and weakness analysis begins with knowing yourself first.</a:t>
            </a:r>
          </a:p>
        </p:txBody>
      </p:sp>
      <p:pic>
        <p:nvPicPr>
          <p:cNvPr id="12" name="Picture 11">
            <a:extLst>
              <a:ext uri="{FF2B5EF4-FFF2-40B4-BE49-F238E27FC236}">
                <a16:creationId xmlns:a16="http://schemas.microsoft.com/office/drawing/2014/main" id="{89092633-5EA7-4017-A08A-D377FA63C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625" y="3906831"/>
            <a:ext cx="4460375" cy="2951169"/>
          </a:xfrm>
          <a:prstGeom prst="rect">
            <a:avLst/>
          </a:prstGeom>
        </p:spPr>
      </p:pic>
      <p:sp>
        <p:nvSpPr>
          <p:cNvPr id="13" name="Rectangle 12">
            <a:extLst>
              <a:ext uri="{FF2B5EF4-FFF2-40B4-BE49-F238E27FC236}">
                <a16:creationId xmlns:a16="http://schemas.microsoft.com/office/drawing/2014/main" id="{F4069C94-EF76-4340-AB6E-059864E8E1BE}"/>
              </a:ext>
            </a:extLst>
          </p:cNvPr>
          <p:cNvSpPr/>
          <p:nvPr/>
        </p:nvSpPr>
        <p:spPr>
          <a:xfrm>
            <a:off x="286169" y="4174580"/>
            <a:ext cx="7445456" cy="1200329"/>
          </a:xfrm>
          <a:prstGeom prst="rect">
            <a:avLst/>
          </a:prstGeom>
        </p:spPr>
        <p:txBody>
          <a:bodyPr wrap="square">
            <a:spAutoFit/>
          </a:bodyPr>
          <a:lstStyle/>
          <a:p>
            <a:r>
              <a:rPr lang="en-US" b="1" dirty="0"/>
              <a:t>KNOWING YOURSELF : </a:t>
            </a:r>
          </a:p>
          <a:p>
            <a:r>
              <a:rPr lang="en-US" dirty="0"/>
              <a:t>It means understanding who you are, what you like, what you do not like, what are your beliefs, what are your opinions, what is your background, what you do well and what you do not do well? </a:t>
            </a:r>
          </a:p>
        </p:txBody>
      </p:sp>
    </p:spTree>
    <p:extLst>
      <p:ext uri="{BB962C8B-B14F-4D97-AF65-F5344CB8AC3E}">
        <p14:creationId xmlns:p14="http://schemas.microsoft.com/office/powerpoint/2010/main" val="241238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2A1EE8-5E8C-43E8-8134-78DF1966D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26" y="195637"/>
            <a:ext cx="11037476" cy="3992049"/>
          </a:xfrm>
          <a:prstGeom prst="rect">
            <a:avLst/>
          </a:prstGeom>
        </p:spPr>
      </p:pic>
      <p:pic>
        <p:nvPicPr>
          <p:cNvPr id="5" name="Picture 4">
            <a:extLst>
              <a:ext uri="{FF2B5EF4-FFF2-40B4-BE49-F238E27FC236}">
                <a16:creationId xmlns:a16="http://schemas.microsoft.com/office/drawing/2014/main" id="{3440B81B-8F84-4DE9-B926-B9FF1E0CC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01" y="4084644"/>
            <a:ext cx="10259939" cy="2360782"/>
          </a:xfrm>
          <a:prstGeom prst="rect">
            <a:avLst/>
          </a:prstGeom>
        </p:spPr>
      </p:pic>
    </p:spTree>
    <p:extLst>
      <p:ext uri="{BB962C8B-B14F-4D97-AF65-F5344CB8AC3E}">
        <p14:creationId xmlns:p14="http://schemas.microsoft.com/office/powerpoint/2010/main" val="275278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B53CE0-E8DF-4D90-9BAC-0D2BB87A5C00}"/>
              </a:ext>
            </a:extLst>
          </p:cNvPr>
          <p:cNvSpPr/>
          <p:nvPr/>
        </p:nvSpPr>
        <p:spPr>
          <a:xfrm>
            <a:off x="200676" y="114892"/>
            <a:ext cx="11330608" cy="2585323"/>
          </a:xfrm>
          <a:prstGeom prst="rect">
            <a:avLst/>
          </a:prstGeom>
        </p:spPr>
        <p:txBody>
          <a:bodyPr wrap="square">
            <a:spAutoFit/>
          </a:bodyPr>
          <a:lstStyle/>
          <a:p>
            <a:r>
              <a:rPr lang="en-US" b="1" dirty="0"/>
              <a:t>IDENTIFYING STRENGTHS </a:t>
            </a:r>
          </a:p>
          <a:p>
            <a:r>
              <a:rPr lang="en-US" dirty="0"/>
              <a:t>• Take time off to think about what you do well</a:t>
            </a:r>
          </a:p>
          <a:p>
            <a:r>
              <a:rPr lang="en-US" dirty="0"/>
              <a:t>• Think of anything that you are always good at </a:t>
            </a:r>
          </a:p>
          <a:p>
            <a:r>
              <a:rPr lang="en-US" dirty="0"/>
              <a:t>• Think about what others appreciate about you</a:t>
            </a:r>
          </a:p>
          <a:p>
            <a:endParaRPr lang="en-US" dirty="0"/>
          </a:p>
          <a:p>
            <a:r>
              <a:rPr lang="en-US" b="1" dirty="0"/>
              <a:t>IDENTIFYING WEAKNESSES </a:t>
            </a:r>
          </a:p>
          <a:p>
            <a:r>
              <a:rPr lang="en-US" dirty="0"/>
              <a:t>• Point out the areas where you struggle and what you find difficult to do </a:t>
            </a:r>
          </a:p>
          <a:p>
            <a:r>
              <a:rPr lang="en-US" dirty="0"/>
              <a:t>• Look at the feedback you receive from others </a:t>
            </a:r>
          </a:p>
          <a:p>
            <a:r>
              <a:rPr lang="en-US" dirty="0"/>
              <a:t>• Be open to feedback and accept your weaknesses without feeling small about it. Look at it as an area of improvement.</a:t>
            </a:r>
          </a:p>
        </p:txBody>
      </p:sp>
      <p:sp>
        <p:nvSpPr>
          <p:cNvPr id="3" name="Rectangle 2"/>
          <p:cNvSpPr/>
          <p:nvPr/>
        </p:nvSpPr>
        <p:spPr>
          <a:xfrm>
            <a:off x="139337" y="2387949"/>
            <a:ext cx="6096000" cy="769441"/>
          </a:xfrm>
          <a:prstGeom prst="rect">
            <a:avLst/>
          </a:prstGeom>
        </p:spPr>
        <p:txBody>
          <a:bodyPr>
            <a:spAutoFit/>
          </a:bodyPr>
          <a:lstStyle/>
          <a:p>
            <a:endParaRPr lang="en-US" sz="2000" dirty="0">
              <a:solidFill>
                <a:srgbClr val="FF0000"/>
              </a:solidFill>
              <a:latin typeface="Arial" panose="020B0604020202020204" pitchFamily="34" charset="0"/>
            </a:endParaRPr>
          </a:p>
          <a:p>
            <a:r>
              <a:rPr lang="en-US" sz="2400" b="1" dirty="0">
                <a:solidFill>
                  <a:srgbClr val="FF0000"/>
                </a:solidFill>
                <a:latin typeface="Arial" panose="020B0604020202020204" pitchFamily="34" charset="0"/>
              </a:rPr>
              <a:t>4. Self-Confidence </a:t>
            </a:r>
            <a:endParaRPr lang="en-US" sz="2400" dirty="0">
              <a:solidFill>
                <a:srgbClr val="FF0000"/>
              </a:solidFill>
              <a:latin typeface="Arial" panose="020B0604020202020204" pitchFamily="34" charset="0"/>
            </a:endParaRPr>
          </a:p>
        </p:txBody>
      </p:sp>
      <p:sp>
        <p:nvSpPr>
          <p:cNvPr id="5" name="Rectangle 4"/>
          <p:cNvSpPr/>
          <p:nvPr/>
        </p:nvSpPr>
        <p:spPr>
          <a:xfrm>
            <a:off x="139337" y="3150798"/>
            <a:ext cx="11482252" cy="369332"/>
          </a:xfrm>
          <a:prstGeom prst="rect">
            <a:avLst/>
          </a:prstGeom>
        </p:spPr>
        <p:txBody>
          <a:bodyPr wrap="square">
            <a:spAutoFit/>
          </a:bodyPr>
          <a:lstStyle/>
          <a:p>
            <a:r>
              <a:rPr lang="en-US" dirty="0">
                <a:solidFill>
                  <a:srgbClr val="000000"/>
                </a:solidFill>
                <a:latin typeface="Calibri" panose="020F0502020204030204" pitchFamily="34" charset="0"/>
              </a:rPr>
              <a:t>Realistic belief and trust of an individual in one’s own judgement, capabilities and worthiness is self-confidence. </a:t>
            </a:r>
            <a:endParaRPr lang="en-US" dirty="0"/>
          </a:p>
        </p:txBody>
      </p:sp>
      <p:sp>
        <p:nvSpPr>
          <p:cNvPr id="6" name="Rectangle 5"/>
          <p:cNvSpPr/>
          <p:nvPr/>
        </p:nvSpPr>
        <p:spPr>
          <a:xfrm>
            <a:off x="200676" y="3520130"/>
            <a:ext cx="11621589" cy="3139321"/>
          </a:xfrm>
          <a:prstGeom prst="rect">
            <a:avLst/>
          </a:prstGeom>
        </p:spPr>
        <p:txBody>
          <a:bodyPr wrap="square">
            <a:spAutoFit/>
          </a:bodyPr>
          <a:lstStyle/>
          <a:p>
            <a:pPr algn="just"/>
            <a:r>
              <a:rPr lang="en-US" b="1" dirty="0">
                <a:solidFill>
                  <a:srgbClr val="833B0A"/>
                </a:solidFill>
                <a:latin typeface="Calibri" panose="020F0502020204030204" pitchFamily="34" charset="0"/>
              </a:rPr>
              <a:t>Factors that help in building self confidence </a:t>
            </a:r>
            <a:endParaRPr lang="en-US" dirty="0">
              <a:solidFill>
                <a:srgbClr val="000000"/>
              </a:solidFill>
              <a:latin typeface="Calibri" panose="020F0502020204030204" pitchFamily="34" charset="0"/>
            </a:endParaRPr>
          </a:p>
          <a:p>
            <a:pPr algn="just"/>
            <a:r>
              <a:rPr lang="en-US" b="1" dirty="0">
                <a:solidFill>
                  <a:srgbClr val="000000"/>
                </a:solidFill>
                <a:latin typeface="Calibri" panose="020F0502020204030204" pitchFamily="34" charset="0"/>
              </a:rPr>
              <a:t>• Social </a:t>
            </a:r>
            <a:r>
              <a:rPr lang="en-US" b="1"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Interactions </a:t>
            </a:r>
            <a:r>
              <a:rPr lang="en-US" dirty="0">
                <a:solidFill>
                  <a:srgbClr val="000000"/>
                </a:solidFill>
                <a:latin typeface="Calibri" panose="020F0502020204030204" pitchFamily="34" charset="0"/>
              </a:rPr>
              <a:t>with family and social environment, like friends, relatives, teachers and media influences self-confidence of individuals. Development of confidence on self is a process which results from the experiences of individuals while interacting with others. </a:t>
            </a:r>
          </a:p>
          <a:p>
            <a:pPr algn="just"/>
            <a:r>
              <a:rPr lang="en-US" b="1" dirty="0">
                <a:solidFill>
                  <a:srgbClr val="000000"/>
                </a:solidFill>
                <a:latin typeface="Calibri" panose="020F0502020204030204" pitchFamily="34" charset="0"/>
              </a:rPr>
              <a:t>• Cultural </a:t>
            </a:r>
            <a:r>
              <a:rPr lang="en-US" b="1" dirty="0" smtClean="0">
                <a:solidFill>
                  <a:srgbClr val="000000"/>
                </a:solidFill>
                <a:latin typeface="Calibri" panose="020F0502020204030204" pitchFamily="34" charset="0"/>
              </a:rPr>
              <a:t>:</a:t>
            </a:r>
            <a:r>
              <a:rPr lang="en-US" dirty="0" smtClean="0">
                <a:solidFill>
                  <a:srgbClr val="000000"/>
                </a:solidFill>
                <a:latin typeface="Calibri" panose="020F0502020204030204" pitchFamily="34" charset="0"/>
              </a:rPr>
              <a:t>Cultural </a:t>
            </a:r>
            <a:r>
              <a:rPr lang="en-US" dirty="0">
                <a:solidFill>
                  <a:srgbClr val="000000"/>
                </a:solidFill>
                <a:latin typeface="Calibri" panose="020F0502020204030204" pitchFamily="34" charset="0"/>
              </a:rPr>
              <a:t>factors comprise of values, beliefs and customs. Indians give higher importance to family values, believe in the philosophy of “</a:t>
            </a:r>
            <a:r>
              <a:rPr lang="en-US" dirty="0" err="1">
                <a:solidFill>
                  <a:srgbClr val="000000"/>
                </a:solidFill>
                <a:latin typeface="Calibri" panose="020F0502020204030204" pitchFamily="34" charset="0"/>
              </a:rPr>
              <a:t>Vasudhev</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Kutumbhkam</a:t>
            </a:r>
            <a:r>
              <a:rPr lang="en-US" dirty="0">
                <a:solidFill>
                  <a:srgbClr val="000000"/>
                </a:solidFill>
                <a:latin typeface="Calibri" panose="020F0502020204030204" pitchFamily="34" charset="0"/>
              </a:rPr>
              <a:t>” and follow custom of celebrating Diwali. Conforming to cultural values, beliefs and customs enhances self-confidence. </a:t>
            </a:r>
          </a:p>
          <a:p>
            <a:pPr marL="285750" indent="-285750" algn="just">
              <a:buFont typeface="Arial" panose="020B0604020202020204" pitchFamily="34" charset="0"/>
              <a:buChar char="•"/>
            </a:pPr>
            <a:r>
              <a:rPr lang="en-US" b="1" dirty="0" smtClean="0"/>
              <a:t>Physical</a:t>
            </a:r>
            <a:r>
              <a:rPr lang="en-US" dirty="0" smtClean="0"/>
              <a:t> : Physical </a:t>
            </a:r>
            <a:r>
              <a:rPr lang="en-US" dirty="0"/>
              <a:t>self-efficacy, physical activity and social physique anxiety are found to be influencing </a:t>
            </a:r>
            <a:r>
              <a:rPr lang="en-US" dirty="0" smtClean="0"/>
              <a:t>self-confidence of </a:t>
            </a:r>
            <a:r>
              <a:rPr lang="en-US" dirty="0"/>
              <a:t>individuals. Physical activity is found to be directly related to self-confidence. Physical self-efficacy refers to physical potential to complete a given task. Social physique anxiety is a concern amongst individuals about perceived evaluation of one’s physical self by the society. </a:t>
            </a:r>
          </a:p>
        </p:txBody>
      </p:sp>
    </p:spTree>
    <p:extLst>
      <p:ext uri="{BB962C8B-B14F-4D97-AF65-F5344CB8AC3E}">
        <p14:creationId xmlns:p14="http://schemas.microsoft.com/office/powerpoint/2010/main" val="100031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83" y="384720"/>
            <a:ext cx="6096000" cy="769441"/>
          </a:xfrm>
          <a:prstGeom prst="rect">
            <a:avLst/>
          </a:prstGeom>
        </p:spPr>
        <p:txBody>
          <a:bodyPr>
            <a:spAutoFit/>
          </a:bodyPr>
          <a:lstStyle/>
          <a:p>
            <a:endParaRPr lang="en-US" sz="2000" dirty="0">
              <a:solidFill>
                <a:srgbClr val="FF0000"/>
              </a:solidFill>
              <a:latin typeface="Arial" panose="020B0604020202020204" pitchFamily="34" charset="0"/>
            </a:endParaRPr>
          </a:p>
          <a:p>
            <a:r>
              <a:rPr lang="en-US" sz="2400" b="1" dirty="0">
                <a:solidFill>
                  <a:srgbClr val="FF0000"/>
                </a:solidFill>
                <a:latin typeface="Arial" panose="020B0604020202020204" pitchFamily="34" charset="0"/>
              </a:rPr>
              <a:t>5. Self-Confidence Building Tips </a:t>
            </a:r>
            <a:endParaRPr lang="en-US" sz="2400" dirty="0">
              <a:solidFill>
                <a:srgbClr val="FF0000"/>
              </a:solidFill>
              <a:latin typeface="Arial" panose="020B0604020202020204" pitchFamily="34" charset="0"/>
            </a:endParaRPr>
          </a:p>
        </p:txBody>
      </p:sp>
      <p:sp>
        <p:nvSpPr>
          <p:cNvPr id="3" name="Rectangle 2"/>
          <p:cNvSpPr/>
          <p:nvPr/>
        </p:nvSpPr>
        <p:spPr>
          <a:xfrm>
            <a:off x="134984" y="769441"/>
            <a:ext cx="7310846" cy="2000548"/>
          </a:xfrm>
          <a:prstGeom prst="rect">
            <a:avLst/>
          </a:prstGeom>
        </p:spPr>
        <p:txBody>
          <a:bodyPr wrap="square">
            <a:spAutoFit/>
          </a:bodyPr>
          <a:lstStyle/>
          <a:p>
            <a:pPr algn="just"/>
            <a:endParaRPr lang="en-US" sz="2400" dirty="0">
              <a:solidFill>
                <a:srgbClr val="000000"/>
              </a:solidFill>
              <a:latin typeface="Calibri" panose="020F0502020204030204" pitchFamily="34" charset="0"/>
            </a:endParaRPr>
          </a:p>
          <a:p>
            <a:pPr algn="just"/>
            <a:r>
              <a:rPr lang="en-US" sz="2000" b="1" dirty="0" smtClean="0">
                <a:solidFill>
                  <a:srgbClr val="000000"/>
                </a:solidFill>
                <a:latin typeface="Calibri" panose="020F0502020204030204" pitchFamily="34" charset="0"/>
              </a:rPr>
              <a:t>1. Getting </a:t>
            </a:r>
            <a:r>
              <a:rPr lang="en-US" sz="2000" b="1" dirty="0">
                <a:solidFill>
                  <a:srgbClr val="000000"/>
                </a:solidFill>
                <a:latin typeface="Calibri" panose="020F0502020204030204" pitchFamily="34" charset="0"/>
              </a:rPr>
              <a:t>rid of negative thoughts </a:t>
            </a:r>
          </a:p>
          <a:p>
            <a:pPr algn="just"/>
            <a:r>
              <a:rPr lang="en-US" sz="2000" dirty="0">
                <a:solidFill>
                  <a:srgbClr val="000000"/>
                </a:solidFill>
                <a:latin typeface="Calibri" panose="020F0502020204030204" pitchFamily="34" charset="0"/>
              </a:rPr>
              <a:t>Going away from negative thoughts takes individuals closer to a peaceful positive mind. To travel away from negative thoughts, individuals need to involve themselves in an activity – take a walk, draw, sing, dance, chat, watch, read or talk. </a:t>
            </a:r>
            <a:endParaRPr lang="en-US" sz="2000" dirty="0" smtClean="0">
              <a:solidFill>
                <a:srgbClr val="000000"/>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7345681" y="346959"/>
            <a:ext cx="4846319" cy="2792362"/>
          </a:xfrm>
          <a:prstGeom prst="rect">
            <a:avLst/>
          </a:prstGeom>
        </p:spPr>
      </p:pic>
      <p:sp>
        <p:nvSpPr>
          <p:cNvPr id="5" name="Rectangle 4"/>
          <p:cNvSpPr/>
          <p:nvPr/>
        </p:nvSpPr>
        <p:spPr>
          <a:xfrm>
            <a:off x="134982" y="2769989"/>
            <a:ext cx="11686903" cy="3170099"/>
          </a:xfrm>
          <a:prstGeom prst="rect">
            <a:avLst/>
          </a:prstGeom>
        </p:spPr>
        <p:txBody>
          <a:bodyPr wrap="square">
            <a:spAutoFit/>
          </a:bodyPr>
          <a:lstStyle/>
          <a:p>
            <a:pPr algn="just"/>
            <a:r>
              <a:rPr lang="en-US" sz="2000" dirty="0">
                <a:solidFill>
                  <a:srgbClr val="000000"/>
                </a:solidFill>
                <a:latin typeface="Calibri" panose="020F0502020204030204" pitchFamily="34" charset="0"/>
              </a:rPr>
              <a:t>2. </a:t>
            </a:r>
            <a:r>
              <a:rPr lang="en-US" sz="2000" b="1" dirty="0"/>
              <a:t>Thinking positively </a:t>
            </a:r>
          </a:p>
          <a:p>
            <a:pPr algn="just"/>
            <a:r>
              <a:rPr lang="en-US" sz="2000" dirty="0"/>
              <a:t>Positive thinking brings brain to a peaceful stance and increases productivity and performance. When individuals start thinking positively, they feel happy from within and their self-confidence boosts up. </a:t>
            </a:r>
          </a:p>
          <a:p>
            <a:pPr algn="just"/>
            <a:r>
              <a:rPr lang="en-US" sz="2000" b="1" dirty="0"/>
              <a:t>3. Staying happy with small things </a:t>
            </a:r>
            <a:r>
              <a:rPr lang="en-US" sz="2000" dirty="0"/>
              <a:t>: An individual who is full of gratitude for every small blessing in his life feels contended. Being thankful towards people and the world, instills confidence in individuals. </a:t>
            </a:r>
          </a:p>
          <a:p>
            <a:pPr algn="just"/>
            <a:r>
              <a:rPr lang="en-US" sz="2000" b="1" dirty="0"/>
              <a:t>4. Staying clean, hygienic and smart : </a:t>
            </a:r>
            <a:r>
              <a:rPr lang="en-US" sz="2000" dirty="0"/>
              <a:t>Personal hygiene is the first key to a confident person. Keeping hair, teeth, fingers, body and skin clean and well maintained is an easy and effective way to be at best. </a:t>
            </a:r>
          </a:p>
          <a:p>
            <a:pPr algn="just"/>
            <a:r>
              <a:rPr lang="en-US" sz="2000" b="1" dirty="0"/>
              <a:t>5. Chatting with positive people : </a:t>
            </a:r>
            <a:r>
              <a:rPr lang="en-US" sz="2000" dirty="0"/>
              <a:t>Interacting with positive people brings forth a fresh and progressive perspective to life. People in similar stages of life go through similar issues. Some positively handle these situations, and interacting with them shall help boost confidence</a:t>
            </a:r>
          </a:p>
        </p:txBody>
      </p:sp>
    </p:spTree>
    <p:extLst>
      <p:ext uri="{BB962C8B-B14F-4D97-AF65-F5344CB8AC3E}">
        <p14:creationId xmlns:p14="http://schemas.microsoft.com/office/powerpoint/2010/main" val="294448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5561" y="595040"/>
            <a:ext cx="9333548" cy="5377824"/>
          </a:xfrm>
          <a:prstGeom prst="rect">
            <a:avLst/>
          </a:prstGeom>
        </p:spPr>
      </p:pic>
    </p:spTree>
    <p:extLst>
      <p:ext uri="{BB962C8B-B14F-4D97-AF65-F5344CB8AC3E}">
        <p14:creationId xmlns:p14="http://schemas.microsoft.com/office/powerpoint/2010/main" val="823807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901</Words>
  <Application>Microsoft Office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Courier New</vt:lpstr>
      <vt:lpstr>Office Theme</vt:lpstr>
      <vt:lpstr>CLASS IX  ARTIFICIAL INTELLIGENCE PART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EMPLOYABILITY SKILLS</dc:title>
  <dc:creator>HP</dc:creator>
  <cp:lastModifiedBy>ibm</cp:lastModifiedBy>
  <cp:revision>28</cp:revision>
  <dcterms:created xsi:type="dcterms:W3CDTF">2024-01-22T09:25:04Z</dcterms:created>
  <dcterms:modified xsi:type="dcterms:W3CDTF">2024-02-11T18:33:28Z</dcterms:modified>
</cp:coreProperties>
</file>